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6" r:id="rId3"/>
    <p:sldId id="268" r:id="rId4"/>
    <p:sldId id="271" r:id="rId5"/>
    <p:sldId id="266" r:id="rId6"/>
    <p:sldId id="265" r:id="rId7"/>
    <p:sldId id="273" r:id="rId8"/>
    <p:sldId id="269" r:id="rId9"/>
    <p:sldId id="281" r:id="rId10"/>
    <p:sldId id="262" r:id="rId11"/>
    <p:sldId id="282" r:id="rId12"/>
    <p:sldId id="280" r:id="rId13"/>
    <p:sldId id="290" r:id="rId14"/>
    <p:sldId id="289" r:id="rId15"/>
    <p:sldId id="288" r:id="rId16"/>
    <p:sldId id="287" r:id="rId17"/>
    <p:sldId id="277" r:id="rId18"/>
    <p:sldId id="274" r:id="rId19"/>
    <p:sldId id="291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2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INGRESOS  2020</a:t>
            </a:r>
          </a:p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032274904898617"/>
          <c:w val="0.72137840833025024"/>
          <c:h val="0.8322484280750382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C0-4AEF-A53C-417338D75CBA}"/>
              </c:ext>
            </c:extLst>
          </c:dPt>
          <c:dPt>
            <c:idx val="1"/>
            <c:bubble3D val="0"/>
            <c:explosion val="12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7C0-4AEF-A53C-417338D75CBA}"/>
              </c:ext>
            </c:extLst>
          </c:dPt>
          <c:dPt>
            <c:idx val="2"/>
            <c:bubble3D val="0"/>
            <c:explosion val="12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7C0-4AEF-A53C-417338D75CBA}"/>
              </c:ext>
            </c:extLst>
          </c:dPt>
          <c:dPt>
            <c:idx val="3"/>
            <c:bubble3D val="0"/>
            <c:explosion val="12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7C0-4AEF-A53C-417338D75CBA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8BB-5F4C-AE5B-E7EF2C82BB8F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22-0D4E-9579-F6CEEEE3668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43,43 %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7C0-4AEF-A53C-417338D75C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C0-4AEF-A53C-417338D75C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0-4AEF-A53C-417338D75CB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0-4AEF-A53C-417338D75C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BB-5F4C-AE5B-E7EF2C82BB8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2-0D4E-9579-F6CEEEE366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IMPUESTOS DIRECTOS  (68,5 millones )</c:v>
                </c:pt>
                <c:pt idx="1">
                  <c:v>IMPUESTOS INDIRECTOS ( 7,3 millones )</c:v>
                </c:pt>
                <c:pt idx="2">
                  <c:v>TASAS Y OTROS INGRESOS ( 28,6 millones )</c:v>
                </c:pt>
                <c:pt idx="3">
                  <c:v>TRANSFERENCIAS REALES ( 38,7 millones )</c:v>
                </c:pt>
                <c:pt idx="4">
                  <c:v>INGRESOS PATRIMONIALES (1,8 millones )</c:v>
                </c:pt>
                <c:pt idx="5">
                  <c:v>ENAJENACION DE INVERSIONES REDES ( 0,8 millones 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68.5</c:v>
                </c:pt>
                <c:pt idx="1">
                  <c:v>7.3</c:v>
                </c:pt>
                <c:pt idx="2">
                  <c:v>28.6</c:v>
                </c:pt>
                <c:pt idx="3">
                  <c:v>38.700000000000003</c:v>
                </c:pt>
                <c:pt idx="4">
                  <c:v>1.8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0-4AEF-A53C-417338D75C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468157122403769"/>
          <c:y val="0.26936519242631862"/>
          <c:w val="0.33815310173777213"/>
          <c:h val="0.455041480356941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500" b="1" dirty="0"/>
              <a:t>CAPÍTULOS ECONÓMICOS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8E-B343-9F56-176A92B2CBB7}"/>
              </c:ext>
            </c:extLst>
          </c:dPt>
          <c:dPt>
            <c:idx val="4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8E-B343-9F56-176A92B2CBB7}"/>
              </c:ext>
            </c:extLst>
          </c:dPt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55.6</c:v>
                </c:pt>
                <c:pt idx="1">
                  <c:v>48.8</c:v>
                </c:pt>
                <c:pt idx="2">
                  <c:v>0.4</c:v>
                </c:pt>
                <c:pt idx="3">
                  <c:v>29.5</c:v>
                </c:pt>
                <c:pt idx="4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3-8748-902E-587CF909879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>
              <a:glow>
                <a:schemeClr val="bg1"/>
              </a:glow>
            </a:effectLst>
          </c:spPr>
          <c:invertIfNegative val="0"/>
          <c:dPt>
            <c:idx val="3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AB8E-B343-9F56-176A92B2CBB7}"/>
              </c:ext>
            </c:extLst>
          </c:dPt>
          <c:dPt>
            <c:idx val="4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AB8E-B343-9F56-176A92B2CBB7}"/>
              </c:ext>
            </c:extLst>
          </c:dPt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52.6</c:v>
                </c:pt>
                <c:pt idx="1">
                  <c:v>47.6</c:v>
                </c:pt>
                <c:pt idx="2">
                  <c:v>0.9</c:v>
                </c:pt>
                <c:pt idx="3">
                  <c:v>29</c:v>
                </c:pt>
                <c:pt idx="4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3-8748-902E-587CF9098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966815"/>
        <c:axId val="397467967"/>
      </c:barChart>
      <c:catAx>
        <c:axId val="42096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7467967"/>
        <c:crosses val="autoZero"/>
        <c:auto val="1"/>
        <c:lblAlgn val="ctr"/>
        <c:lblOffset val="100"/>
        <c:noMultiLvlLbl val="0"/>
      </c:catAx>
      <c:valAx>
        <c:axId val="39746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096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500" b="1" dirty="0"/>
              <a:t>CAPÍTULOS ECONÓMICOS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72B-3742-9E36-E52479DDEE61}"/>
              </c:ext>
            </c:extLst>
          </c:dPt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55.6</c:v>
                </c:pt>
                <c:pt idx="1">
                  <c:v>48.8</c:v>
                </c:pt>
                <c:pt idx="2">
                  <c:v>0.4</c:v>
                </c:pt>
                <c:pt idx="3">
                  <c:v>29.5</c:v>
                </c:pt>
                <c:pt idx="4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3-8748-902E-587CF909879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>
              <a:glow>
                <a:schemeClr val="bg1"/>
              </a:glow>
            </a:effectLst>
          </c:spPr>
          <c:invertIfNegative val="0"/>
          <c:dPt>
            <c:idx val="4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D72B-3742-9E36-E52479DDEE61}"/>
              </c:ext>
            </c:extLst>
          </c:dPt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52.6</c:v>
                </c:pt>
                <c:pt idx="1">
                  <c:v>47.6</c:v>
                </c:pt>
                <c:pt idx="2">
                  <c:v>0.9</c:v>
                </c:pt>
                <c:pt idx="3">
                  <c:v>29</c:v>
                </c:pt>
                <c:pt idx="4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3-8748-902E-587CF9098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966815"/>
        <c:axId val="397467967"/>
      </c:barChart>
      <c:catAx>
        <c:axId val="42096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7467967"/>
        <c:crosses val="autoZero"/>
        <c:auto val="1"/>
        <c:lblAlgn val="ctr"/>
        <c:lblOffset val="100"/>
        <c:noMultiLvlLbl val="0"/>
      </c:catAx>
      <c:valAx>
        <c:axId val="39746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096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500" b="1" dirty="0"/>
              <a:t>CAPÍTULOS ECONÓMICOS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55.6</c:v>
                </c:pt>
                <c:pt idx="1">
                  <c:v>48.8</c:v>
                </c:pt>
                <c:pt idx="2">
                  <c:v>0.4</c:v>
                </c:pt>
                <c:pt idx="3">
                  <c:v>29.5</c:v>
                </c:pt>
                <c:pt idx="4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3-8748-902E-587CF909879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>
              <a:glow>
                <a:schemeClr val="bg1"/>
              </a:glow>
            </a:effectLst>
          </c:spPr>
          <c:invertIfNegative val="0"/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52.6</c:v>
                </c:pt>
                <c:pt idx="1">
                  <c:v>47.6</c:v>
                </c:pt>
                <c:pt idx="2">
                  <c:v>0.9</c:v>
                </c:pt>
                <c:pt idx="3">
                  <c:v>29</c:v>
                </c:pt>
                <c:pt idx="4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3-8748-902E-587CF9098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966815"/>
        <c:axId val="397467967"/>
      </c:barChart>
      <c:catAx>
        <c:axId val="42096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7467967"/>
        <c:crosses val="autoZero"/>
        <c:auto val="1"/>
        <c:lblAlgn val="ctr"/>
        <c:lblOffset val="100"/>
        <c:noMultiLvlLbl val="0"/>
      </c:catAx>
      <c:valAx>
        <c:axId val="39746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096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sng" strike="noStrik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endParaRPr kumimoji="0" lang="en-US" sz="25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>
              <a:defRPr sz="2500" u="sng"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ÁREAS  2020</a:t>
            </a:r>
          </a:p>
          <a:p>
            <a:pPr>
              <a:defRPr sz="2500" u="sng"/>
            </a:pPr>
            <a:endParaRPr lang="en-US" sz="2500" u="sng" dirty="0"/>
          </a:p>
        </c:rich>
      </c:tx>
      <c:layout>
        <c:manualLayout>
          <c:xMode val="edge"/>
          <c:yMode val="edge"/>
          <c:x val="0.83475232375331798"/>
          <c:y val="0.1683258601537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sng" strike="noStrik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3884807834719596"/>
          <c:y val="0.12019183690526164"/>
          <c:w val="0.46546381883906701"/>
          <c:h val="0.8560077128951798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2F-3348-83E1-27AA98B7689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2F-3348-83E1-27AA98B7689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2F-3348-83E1-27AA98B7689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2F-3348-83E1-27AA98B7689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2F-3348-83E1-27AA98B7689C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2F-3348-83E1-27AA98B7689C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2F-3348-83E1-27AA98B7689C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2F-3348-83E1-27AA98B7689C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42F-3348-83E1-27AA98B7689C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42F-3348-83E1-27AA98B7689C}"/>
              </c:ext>
            </c:extLst>
          </c:dPt>
          <c:dLbls>
            <c:dLbl>
              <c:idx val="0"/>
              <c:layout>
                <c:manualLayout>
                  <c:x val="-7.4300033593164644E-2"/>
                  <c:y val="0.20174637884997651"/>
                </c:manualLayout>
              </c:layout>
              <c:tx>
                <c:rich>
                  <a:bodyPr/>
                  <a:lstStyle/>
                  <a:p>
                    <a:fld id="{46C4ED8A-7C7A-6B44-A49E-5CBC1CF4E25C}" type="CATEGORYNAME">
                      <a:rPr lang="en-US" sz="1800" b="1"/>
                      <a:pPr/>
                      <a:t>[NOMBRE DE CATEGORÍA]</a:t>
                    </a:fld>
                    <a:r>
                      <a:rPr lang="en-US" sz="1800" b="1" baseline="0" dirty="0"/>
                      <a:t>
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42858959751452"/>
                      <c:h val="5.19829862239434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2F-3348-83E1-27AA98B7689C}"/>
                </c:ext>
              </c:extLst>
            </c:dLbl>
            <c:dLbl>
              <c:idx val="1"/>
              <c:layout>
                <c:manualLayout>
                  <c:x val="-3.984206973235524E-2"/>
                  <c:y val="-9.8707329121574469E-2"/>
                </c:manualLayout>
              </c:layout>
              <c:tx>
                <c:rich>
                  <a:bodyPr/>
                  <a:lstStyle/>
                  <a:p>
                    <a:fld id="{8957027D-68AE-F94B-BA20-57C50D70A93E}" type="CATEGORYNAME">
                      <a:rPr lang="en-US" smtClean="0"/>
                      <a:pPr/>
                      <a:t>[NOMBRE DE CATEGORÍA]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89018324978008"/>
                      <c:h val="6.38648116465590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42F-3348-83E1-27AA98B7689C}"/>
                </c:ext>
              </c:extLst>
            </c:dLbl>
            <c:dLbl>
              <c:idx val="2"/>
              <c:layout>
                <c:manualLayout>
                  <c:x val="1.3460158693363275E-2"/>
                  <c:y val="-1.7769098397107445E-2"/>
                </c:manualLayout>
              </c:layout>
              <c:tx>
                <c:rich>
                  <a:bodyPr/>
                  <a:lstStyle/>
                  <a:p>
                    <a:fld id="{ACCF99A3-3C87-C84F-8021-084CAFC7E691}" type="CATEGORYNAME">
                      <a:rPr lang="en-US" smtClean="0"/>
                      <a:pPr/>
                      <a:t>[NOMBRE DE CATEGORÍA]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89305316758446"/>
                      <c:h val="6.0399279231629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42F-3348-83E1-27AA98B7689C}"/>
                </c:ext>
              </c:extLst>
            </c:dLbl>
            <c:dLbl>
              <c:idx val="3"/>
              <c:layout>
                <c:manualLayout>
                  <c:x val="5.3840634773453025E-4"/>
                  <c:y val="-9.3472854862722818E-2"/>
                </c:manualLayout>
              </c:layout>
              <c:tx>
                <c:rich>
                  <a:bodyPr/>
                  <a:lstStyle/>
                  <a:p>
                    <a:fld id="{95C30867-49EC-6C44-9E03-D94C1B0E9FCD}" type="CATEGORYNAME">
                      <a:rPr lang="es-ES" smtClean="0"/>
                      <a:pPr/>
                      <a:t>[NOMBRE DE CATEGORÍA]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65185288941068"/>
                      <c:h val="0.115847797870502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42F-3348-83E1-27AA98B7689C}"/>
                </c:ext>
              </c:extLst>
            </c:dLbl>
            <c:dLbl>
              <c:idx val="4"/>
              <c:layout>
                <c:manualLayout>
                  <c:x val="2.9086321884242462E-2"/>
                  <c:y val="-5.2288530015486917E-2"/>
                </c:manualLayout>
              </c:layout>
              <c:tx>
                <c:rich>
                  <a:bodyPr/>
                  <a:lstStyle/>
                  <a:p>
                    <a:fld id="{449466F6-6FDA-994A-9956-CA0CD7DCDF44}" type="CATEGORYNAME">
                      <a:rPr lang="en-US" smtClean="0"/>
                      <a:pPr/>
                      <a:t>[NOMBRE DE CATEGORÍA]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6996284402682"/>
                      <c:h val="7.84398508316342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42F-3348-83E1-27AA98B7689C}"/>
                </c:ext>
              </c:extLst>
            </c:dLbl>
            <c:dLbl>
              <c:idx val="5"/>
              <c:layout>
                <c:manualLayout>
                  <c:x val="1.2383345997894195E-2"/>
                  <c:y val="4.667888945785819E-2"/>
                </c:manualLayout>
              </c:layout>
              <c:tx>
                <c:rich>
                  <a:bodyPr/>
                  <a:lstStyle/>
                  <a:p>
                    <a:fld id="{5BB6BFEE-CD76-0746-8F2C-098E797231A7}" type="CATEGORYNAME">
                      <a:rPr lang="es-ES" smtClean="0"/>
                      <a:pPr/>
                      <a:t>[NOMBRE DE CATEGORÍA]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23045928350746"/>
                      <c:h val="7.87170934248285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42F-3348-83E1-27AA98B7689C}"/>
                </c:ext>
              </c:extLst>
            </c:dLbl>
            <c:dLbl>
              <c:idx val="6"/>
              <c:layout>
                <c:manualLayout>
                  <c:x val="6.999282520548893E-3"/>
                  <c:y val="7.0515437329140285E-2"/>
                </c:manualLayout>
              </c:layout>
              <c:tx>
                <c:rich>
                  <a:bodyPr/>
                  <a:lstStyle/>
                  <a:p>
                    <a:fld id="{B6AFBF42-B2F6-0D42-866E-3FC97F4749FC}" type="CATEGORYNAME">
                      <a:rPr lang="en-US" smtClean="0"/>
                      <a:pPr/>
                      <a:t>[NOMBRE DE CATEGORÍA]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1227737745405"/>
                      <c:h val="7.72318652470016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42F-3348-83E1-27AA98B7689C}"/>
                </c:ext>
              </c:extLst>
            </c:dLbl>
            <c:dLbl>
              <c:idx val="7"/>
              <c:layout>
                <c:manualLayout>
                  <c:x val="5.9224698250798322E-3"/>
                  <c:y val="6.4211286923318248E-2"/>
                </c:manualLayout>
              </c:layout>
              <c:tx>
                <c:rich>
                  <a:bodyPr/>
                  <a:lstStyle/>
                  <a:p>
                    <a:fld id="{D6C6E775-2C6C-5341-9D9B-8167BF166E6C}" type="CATEGORYNAME">
                      <a:rPr lang="en-US" smtClean="0"/>
                      <a:pPr/>
                      <a:t>[NOMBRE DE CATEGORÍA]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62098007591278"/>
                      <c:h val="7.87170934248285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42F-3348-83E1-27AA98B7689C}"/>
                </c:ext>
              </c:extLst>
            </c:dLbl>
            <c:dLbl>
              <c:idx val="8"/>
              <c:layout>
                <c:manualLayout>
                  <c:x val="-0.10229720606956075"/>
                  <c:y val="3.4272985095014065E-2"/>
                </c:manualLayout>
              </c:layout>
              <c:tx>
                <c:rich>
                  <a:bodyPr/>
                  <a:lstStyle/>
                  <a:p>
                    <a:fld id="{349562D3-3B28-A945-A997-4275DFDD7B7E}" type="CATEGORYNAME">
                      <a:rPr lang="es-ES" smtClean="0"/>
                      <a:pPr/>
                      <a:t>[NOMBRE DE CATEGORÍA]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60373513256582"/>
                      <c:h val="7.22811046542451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42F-3348-83E1-27AA98B7689C}"/>
                </c:ext>
              </c:extLst>
            </c:dLbl>
            <c:dLbl>
              <c:idx val="9"/>
              <c:layout>
                <c:manualLayout>
                  <c:x val="0.17889771856457298"/>
                  <c:y val="2.2499842511237836E-2"/>
                </c:manualLayout>
              </c:layout>
              <c:tx>
                <c:rich>
                  <a:bodyPr/>
                  <a:lstStyle/>
                  <a:p>
                    <a:fld id="{7EAB4630-4B68-DF49-9605-FCE2E035E2D9}" type="CATEGORYNAME">
                      <a:rPr lang="es-ES" smtClean="0"/>
                      <a:pPr/>
                      <a:t>[NOMBRE DE CATEGORÍA]</a:t>
                    </a:fld>
                    <a:endParaRPr lang="es-E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09980425749692"/>
                      <c:h val="6.972651218838275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42F-3348-83E1-27AA98B768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Hoja1!$A$2:$A$11</c:f>
              <c:strCache>
                <c:ptCount val="10"/>
                <c:pt idx="0">
                  <c:v>SERVICIOS  (53,6 millones ) 34,06 %</c:v>
                </c:pt>
                <c:pt idx="1">
                  <c:v>SEGURIDAD ( 24,3 millones )  15,45 %</c:v>
                </c:pt>
                <c:pt idx="2">
                  <c:v>GESTIÓN (14,6 millones ) 9,32 %</c:v>
                </c:pt>
                <c:pt idx="3">
                  <c:v>INFRAESTRUCTURAS Y URBANISMO (11,4 millones ) 7,29 %</c:v>
                </c:pt>
                <c:pt idx="4">
                  <c:v>PERSONAS ( 13,8 millones ) 8,79 %</c:v>
                </c:pt>
                <c:pt idx="5">
                  <c:v>CULTURA Y DEPORTE (13,3 millones ) 8,50 %</c:v>
                </c:pt>
                <c:pt idx="6">
                  <c:v>FINANCIERO (10,3 millones ) 6,57 %</c:v>
                </c:pt>
                <c:pt idx="7">
                  <c:v>EDUCACIÓN (9,5 millones )  6,06 %</c:v>
                </c:pt>
                <c:pt idx="8">
                  <c:v>EMPLEO Y PROMOCIÓN ( 5,1 millones )  3,25 %</c:v>
                </c:pt>
                <c:pt idx="9">
                  <c:v>FERIA Y FESTEJOS ( 1,1 millones )  0,70 %</c:v>
                </c:pt>
              </c:strCache>
            </c:strRef>
          </c:cat>
          <c:val>
            <c:numRef>
              <c:f>Hoja1!$B$2:$B$11</c:f>
              <c:numCache>
                <c:formatCode>0.00</c:formatCode>
                <c:ptCount val="10"/>
                <c:pt idx="0">
                  <c:v>34.06</c:v>
                </c:pt>
                <c:pt idx="1">
                  <c:v>15.45</c:v>
                </c:pt>
                <c:pt idx="2">
                  <c:v>9.32</c:v>
                </c:pt>
                <c:pt idx="3">
                  <c:v>7.29</c:v>
                </c:pt>
                <c:pt idx="4">
                  <c:v>8.7899999999999991</c:v>
                </c:pt>
                <c:pt idx="5">
                  <c:v>8.5</c:v>
                </c:pt>
                <c:pt idx="6">
                  <c:v>6.57</c:v>
                </c:pt>
                <c:pt idx="7">
                  <c:v>6.06</c:v>
                </c:pt>
                <c:pt idx="8">
                  <c:v>3.25</c:v>
                </c:pt>
                <c:pt idx="9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2-3B48-A432-2F8404B89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INGRESOS  2020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032274904898617"/>
          <c:w val="0.72137840833025024"/>
          <c:h val="0.8322484280750382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7C0-4AEF-A53C-417338D75CBA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7C0-4AEF-A53C-417338D75CBA}"/>
              </c:ext>
            </c:extLst>
          </c:dPt>
          <c:dPt>
            <c:idx val="2"/>
            <c:bubble3D val="0"/>
            <c:explosion val="12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7C0-4AEF-A53C-417338D75CBA}"/>
              </c:ext>
            </c:extLst>
          </c:dPt>
          <c:dPt>
            <c:idx val="3"/>
            <c:bubble3D val="0"/>
            <c:explosion val="12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7C0-4AEF-A53C-417338D75CBA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CCA5-8642-A2FA-621BC0CD6137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22-0D4E-9579-F6CEEEE366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43,43 %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0-4AEF-A53C-417338D75C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4,67 %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C0-4AEF-A53C-417338D75C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0-4AEF-A53C-417338D75CB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0-4AEF-A53C-417338D75C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A5-8642-A2FA-621BC0CD613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2-0D4E-9579-F6CEEEE366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IMPUESTOS DIRECTOS  (68,5 millones )</c:v>
                </c:pt>
                <c:pt idx="1">
                  <c:v>IMPUESTOS INDIRECTOS ( 7,3 millones )</c:v>
                </c:pt>
                <c:pt idx="2">
                  <c:v>TASAS Y OTROS INGRESOS ( 28,6 millones )</c:v>
                </c:pt>
                <c:pt idx="3">
                  <c:v>TRANSFERENCIAS CORRIENTES ( 38,7 millones )</c:v>
                </c:pt>
                <c:pt idx="4">
                  <c:v>INGRESOS PATRIMONIALES (1,8 millones )</c:v>
                </c:pt>
                <c:pt idx="5">
                  <c:v>ENAJENACION DE INVERSIONES REALES ( 0,8 millones 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68.5</c:v>
                </c:pt>
                <c:pt idx="1">
                  <c:v>7.3</c:v>
                </c:pt>
                <c:pt idx="2">
                  <c:v>28.6</c:v>
                </c:pt>
                <c:pt idx="3">
                  <c:v>38.700000000000003</c:v>
                </c:pt>
                <c:pt idx="4">
                  <c:v>1.8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0-4AEF-A53C-417338D75C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468157122403769"/>
          <c:y val="0.26936519242631862"/>
          <c:w val="0.33815310173777213"/>
          <c:h val="0.272853490543501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INGRESOS  2020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032274904898617"/>
          <c:w val="0.72137840833025024"/>
          <c:h val="0.8322484280750382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7C0-4AEF-A53C-417338D75CBA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7C0-4AEF-A53C-417338D75CBA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7C0-4AEF-A53C-417338D75CBA}"/>
              </c:ext>
            </c:extLst>
          </c:dPt>
          <c:dPt>
            <c:idx val="3"/>
            <c:bubble3D val="0"/>
            <c:explosion val="12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7C0-4AEF-A53C-417338D75CBA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CCA5-8642-A2FA-621BC0CD6137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22-0D4E-9579-F6CEEEE366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43,43 %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0-4AEF-A53C-417338D75CBA}"/>
                </c:ext>
              </c:extLst>
            </c:dLbl>
            <c:dLbl>
              <c:idx val="1"/>
              <c:layout>
                <c:manualLayout>
                  <c:x val="-1.1273974556357449E-2"/>
                  <c:y val="-0.282909381901827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4,67 %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C0-4AEF-A53C-417338D75C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18,17 %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0-4AEF-A53C-417338D75CB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0-4AEF-A53C-417338D75C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A5-8642-A2FA-621BC0CD613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2-0D4E-9579-F6CEEEE366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IMPUESTOS DIRECTOS  (68,5 millones )</c:v>
                </c:pt>
                <c:pt idx="1">
                  <c:v>IMPUESTOS INDIRECTOS ( 7,3 millones )</c:v>
                </c:pt>
                <c:pt idx="2">
                  <c:v>TASAS Y OTROS INGRESOS ( 28,6 millones )</c:v>
                </c:pt>
                <c:pt idx="3">
                  <c:v>TRANSFERENCIAS CORRIENTES ( 38,7 millones )</c:v>
                </c:pt>
                <c:pt idx="4">
                  <c:v>INGRESOS PATRIMONIALES (1,8 millones )</c:v>
                </c:pt>
                <c:pt idx="5">
                  <c:v>ENAJENACION DE INVERSIONES REALES ( 0,8 millones 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68.5</c:v>
                </c:pt>
                <c:pt idx="1">
                  <c:v>7.3</c:v>
                </c:pt>
                <c:pt idx="2">
                  <c:v>28.6</c:v>
                </c:pt>
                <c:pt idx="3">
                  <c:v>38.700000000000003</c:v>
                </c:pt>
                <c:pt idx="4">
                  <c:v>1.8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0-4AEF-A53C-417338D75C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468157122403769"/>
          <c:y val="0.26936519242631862"/>
          <c:w val="0.33815310173777213"/>
          <c:h val="0.3619671812131187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INGRESOS  2020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032274904898617"/>
          <c:w val="0.72137840833025024"/>
          <c:h val="0.8322484280750382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7C0-4AEF-A53C-417338D75CBA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7C0-4AEF-A53C-417338D75CBA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7C0-4AEF-A53C-417338D75CBA}"/>
              </c:ext>
            </c:extLst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7C0-4AEF-A53C-417338D75CBA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4ADE-8A4B-9962-9411CCC6CE0E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22-0D4E-9579-F6CEEEE366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43,43 %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0-4AEF-A53C-417338D75C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4,67 %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C0-4AEF-A53C-417338D75C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18,17 %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0-4AEF-A53C-417338D75C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24,52 %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0-4AEF-A53C-417338D75C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DE-8A4B-9962-9411CCC6CE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2-0D4E-9579-F6CEEEE366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IMPUESTOS DIRECTOS  (68,5 millones )</c:v>
                </c:pt>
                <c:pt idx="1">
                  <c:v>IMPUESTOS INDIRECTOS ( 7,3 millones )</c:v>
                </c:pt>
                <c:pt idx="2">
                  <c:v>TASAS Y OTROS INGRESOS ( 28,6 millones )</c:v>
                </c:pt>
                <c:pt idx="3">
                  <c:v>TRANSFERENCIAS CORRIENTES ( 38,7 millones )</c:v>
                </c:pt>
                <c:pt idx="4">
                  <c:v>INGRESOS PATRIMONIALES (1,8 millones )</c:v>
                </c:pt>
                <c:pt idx="5">
                  <c:v>ENAJENACION DE INVERSIONES REALES ( 0,8 millones 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68.5</c:v>
                </c:pt>
                <c:pt idx="1">
                  <c:v>7.3</c:v>
                </c:pt>
                <c:pt idx="2">
                  <c:v>28.6</c:v>
                </c:pt>
                <c:pt idx="3">
                  <c:v>38.700000000000003</c:v>
                </c:pt>
                <c:pt idx="4">
                  <c:v>1.8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0-4AEF-A53C-417338D75C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468157122403769"/>
          <c:y val="0.26936519242631862"/>
          <c:w val="0.33815310173777213"/>
          <c:h val="0.455041480356941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INGRESOS  2020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032274904898617"/>
          <c:w val="0.72137840833025024"/>
          <c:h val="0.8322484280750382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7C0-4AEF-A53C-417338D75CBA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7C0-4AEF-A53C-417338D75CBA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7C0-4AEF-A53C-417338D75CBA}"/>
              </c:ext>
            </c:extLst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7C0-4AEF-A53C-417338D75C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9E8-C045-B62D-F745442524D4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22-0D4E-9579-F6CEEEE366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43,43 %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0-4AEF-A53C-417338D75C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4,67 %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C0-4AEF-A53C-417338D75C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C0-4AEF-A53C-417338D75C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24,52 %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0-4AEF-A53C-417338D75C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1,19 %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E8-C045-B62D-F745442524D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2-0D4E-9579-F6CEEEE366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IMPUESTOS DIRECTOS  (68,5 millones )</c:v>
                </c:pt>
                <c:pt idx="1">
                  <c:v>IMPUESTOS INDIRECTOS ( 7,3 millones )</c:v>
                </c:pt>
                <c:pt idx="2">
                  <c:v>TASAS Y OTROS INGRESOS ( 28,6 millones )</c:v>
                </c:pt>
                <c:pt idx="3">
                  <c:v>TRANSFERENCIAS CORRIENTES ( 38,7 millones )</c:v>
                </c:pt>
                <c:pt idx="4">
                  <c:v>INGRESOS PATRIMONIALES (1,8 millones )</c:v>
                </c:pt>
                <c:pt idx="5">
                  <c:v>ENAJENACION DE INVERSIONES REALES ( 0,8 millones 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68.5</c:v>
                </c:pt>
                <c:pt idx="1">
                  <c:v>7.3</c:v>
                </c:pt>
                <c:pt idx="2">
                  <c:v>28.6</c:v>
                </c:pt>
                <c:pt idx="3">
                  <c:v>38.700000000000003</c:v>
                </c:pt>
                <c:pt idx="4">
                  <c:v>1.8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0-4AEF-A53C-417338D75C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5"/>
        <c:delete val="1"/>
      </c:legendEntry>
      <c:layout>
        <c:manualLayout>
          <c:xMode val="edge"/>
          <c:yMode val="edge"/>
          <c:x val="0.64468157122403769"/>
          <c:y val="0.26936519242631862"/>
          <c:w val="0.33815310173777213"/>
          <c:h val="0.455041480356941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INGRESOS  2020</a:t>
            </a:r>
          </a:p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032274904898617"/>
          <c:w val="0.72137840833025024"/>
          <c:h val="0.8322484280750382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7C0-4AEF-A53C-417338D75CBA}"/>
              </c:ext>
            </c:extLst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7C0-4AEF-A53C-417338D75CBA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7C0-4AEF-A53C-417338D75CBA}"/>
              </c:ext>
            </c:extLst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7C0-4AEF-A53C-417338D75C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395-C14A-9AF7-5B81FF4105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722-0D4E-9579-F6CEEEE366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43,43 %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C0-4AEF-A53C-417338D75CB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4,67 %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77C0-4AEF-A53C-417338D75CB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18,17 %</a:t>
                    </a:r>
                  </a:p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7C0-4AEF-A53C-417338D75C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24,52 %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C0-4AEF-A53C-417338D75C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1,19 %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95-C14A-9AF7-5B81FF410526}"/>
                </c:ext>
              </c:extLst>
            </c:dLbl>
            <c:dLbl>
              <c:idx val="5"/>
              <c:layout>
                <c:manualLayout>
                  <c:x val="2.3714128783067688E-2"/>
                  <c:y val="6.25956237459372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0,54 %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848214517368308E-2"/>
                      <c:h val="3.8081250479483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22-0D4E-9579-F6CEEEE366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IMPUESTOS DIRECTOS  (68,5 millones )</c:v>
                </c:pt>
                <c:pt idx="1">
                  <c:v>IMPUESTOS INDIRECTOS ( 7,3 millones )</c:v>
                </c:pt>
                <c:pt idx="2">
                  <c:v>TASAS Y OTROS INGRESOS ( 28,6 millones )</c:v>
                </c:pt>
                <c:pt idx="3">
                  <c:v>TRANSFERENCIAS CORRIENTES ( 38,7 millones )</c:v>
                </c:pt>
                <c:pt idx="4">
                  <c:v>INGRESOS PATRIMONIALES (1,8 millones )</c:v>
                </c:pt>
                <c:pt idx="5">
                  <c:v>ENAJENACION DE INVERSIONES REALES ( 0,8 millones 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68.5</c:v>
                </c:pt>
                <c:pt idx="1">
                  <c:v>7.3</c:v>
                </c:pt>
                <c:pt idx="2">
                  <c:v>28.6</c:v>
                </c:pt>
                <c:pt idx="3">
                  <c:v>38.700000000000003</c:v>
                </c:pt>
                <c:pt idx="4">
                  <c:v>1.8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0-4AEF-A53C-417338D75C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0.64468157122403769"/>
          <c:y val="0.26936519242631862"/>
          <c:w val="0.33815310173777213"/>
          <c:h val="0.4550414803569412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/>
              <a:t>INVERSIONES</a:t>
            </a:r>
            <a:r>
              <a:rPr lang="en-US" sz="3000" baseline="0" dirty="0"/>
              <a:t>  2020</a:t>
            </a:r>
          </a:p>
          <a:p>
            <a:pPr>
              <a:defRPr sz="3000"/>
            </a:pPr>
            <a:endParaRPr lang="en-US" sz="3000" dirty="0"/>
          </a:p>
        </c:rich>
      </c:tx>
      <c:layout>
        <c:manualLayout>
          <c:xMode val="edge"/>
          <c:yMode val="edge"/>
          <c:x val="0.70679763280115082"/>
          <c:y val="5.7121205987940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3762954308243556"/>
          <c:y val="0.10737204764556874"/>
          <c:w val="0.47632813984573968"/>
          <c:h val="0.8634528660095944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IMPORTE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B50-8247-AE2C-69E4F76037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50-8247-AE2C-69E4F76037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B50-8247-AE2C-69E4F76037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B50-8247-AE2C-69E4F76037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50-8247-AE2C-69E4F760378A}"/>
              </c:ext>
            </c:extLst>
          </c:dPt>
          <c:dLbls>
            <c:dLbl>
              <c:idx val="0"/>
              <c:layout>
                <c:manualLayout>
                  <c:x val="0.10539953817223227"/>
                  <c:y val="-6.6969689778964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0689D3-CE04-894A-91BB-760F93CD9F4D}" type="CATEGORYNAME">
                      <a:rPr lang="en-US" sz="1800"/>
                      <a:pPr>
                        <a:defRPr sz="1800"/>
                      </a:pPr>
                      <a:t>[NOMBRE DE CATEGORÍA]</a:t>
                    </a:fld>
                    <a:r>
                      <a:rPr lang="en-US" sz="1800" baseline="0" dirty="0"/>
                      <a:t>
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7060117778141"/>
                      <c:h val="9.43878686531756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B50-8247-AE2C-69E4F760378A}"/>
                </c:ext>
              </c:extLst>
            </c:dLbl>
            <c:dLbl>
              <c:idx val="1"/>
              <c:layout>
                <c:manualLayout>
                  <c:x val="-0.13636744371768186"/>
                  <c:y val="-2.16666643402531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69804A-2EE2-3E41-9EA7-55386EDBFE70}" type="CATEGORYNAME">
                      <a:rPr lang="en-US" sz="1800" dirty="0"/>
                      <a:pPr>
                        <a:defRPr sz="1800"/>
                      </a:pPr>
                      <a:t>[NOMBRE DE CATEGORÍA]</a:t>
                    </a:fld>
                    <a:r>
                      <a:rPr lang="en-US" sz="1800" baseline="0" dirty="0"/>
                      <a:t>
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73492918792049"/>
                      <c:h val="5.06015097182821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50-8247-AE2C-69E4F760378A}"/>
                </c:ext>
              </c:extLst>
            </c:dLbl>
            <c:dLbl>
              <c:idx val="2"/>
              <c:layout>
                <c:manualLayout>
                  <c:x val="-0.13256436759806525"/>
                  <c:y val="-1.77273483709599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882C72-E550-9249-BD52-E61DD88482BB}" type="CATEGORYNAME">
                      <a:rPr lang="en-US" sz="1800" dirty="0"/>
                      <a:pPr>
                        <a:defRPr sz="1800"/>
                      </a:pPr>
                      <a:t>[NOMBRE DE CATEGORÍA]</a:t>
                    </a:fld>
                    <a:r>
                      <a:rPr lang="en-US" sz="1800" baseline="0" dirty="0"/>
                      <a:t>
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86899741758725"/>
                      <c:h val="5.454090323469184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50-8247-AE2C-69E4F760378A}"/>
                </c:ext>
              </c:extLst>
            </c:dLbl>
            <c:dLbl>
              <c:idx val="3"/>
              <c:layout>
                <c:manualLayout>
                  <c:x val="-0.15157974819614839"/>
                  <c:y val="-6.20455254305687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4BB3B2-D661-7F4D-9DA9-519C09F4D09C}" type="CATEGORYNAME">
                      <a:rPr lang="en-US" sz="1800"/>
                      <a:pPr>
                        <a:defRPr sz="1800"/>
                      </a:pPr>
                      <a:t>[NOMBRE DE CATEGORÍA]</a:t>
                    </a:fld>
                    <a:r>
                      <a:rPr lang="en-US" sz="1800" baseline="0" dirty="0"/>
                      <a:t>
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30096047136583"/>
                      <c:h val="5.651059999289667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50-8247-AE2C-69E4F760378A}"/>
                </c:ext>
              </c:extLst>
            </c:dLbl>
            <c:dLbl>
              <c:idx val="4"/>
              <c:layout>
                <c:manualLayout>
                  <c:x val="-0.10702942793778218"/>
                  <c:y val="-0.122121276555816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67940E-0523-0D4E-A54E-84A847DE84C0}" type="CATEGORYNAME">
                      <a:rPr lang="en-US" sz="1800"/>
                      <a:pPr>
                        <a:defRPr sz="1800"/>
                      </a:pPr>
                      <a:t>[NOMBRE DE CATEGORÍA]</a:t>
                    </a:fld>
                    <a:r>
                      <a:rPr lang="en-US" sz="1800" baseline="0" dirty="0"/>
                      <a:t>
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83489345012755"/>
                      <c:h val="5.84802967511015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50-8247-AE2C-69E4F760378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INFRAESTRUCTURAS:  6.663.013,93 €  ( 52,76 % )</c:v>
                </c:pt>
                <c:pt idx="1">
                  <c:v>SERVICIOS:  2.569.500 € ( 20,35 % )</c:v>
                </c:pt>
                <c:pt idx="2">
                  <c:v>DEPORTE: 1.400.000 € ( 11,09 % )</c:v>
                </c:pt>
                <c:pt idx="3">
                  <c:v>SEGURIDAD: 1.155.000 € ( 9,15 % )</c:v>
                </c:pt>
                <c:pt idx="4">
                  <c:v>GESTION: 841.500 € ( 6,66 % )</c:v>
                </c:pt>
              </c:strCache>
            </c:strRef>
          </c:cat>
          <c:val>
            <c:numRef>
              <c:f>Hoja1!$B$2:$B$6</c:f>
              <c:numCache>
                <c:formatCode>#,##0.00</c:formatCode>
                <c:ptCount val="5"/>
                <c:pt idx="0">
                  <c:v>6663013.9299999997</c:v>
                </c:pt>
                <c:pt idx="1">
                  <c:v>2569500</c:v>
                </c:pt>
                <c:pt idx="2">
                  <c:v>1400000</c:v>
                </c:pt>
                <c:pt idx="3">
                  <c:v>1155000</c:v>
                </c:pt>
                <c:pt idx="4">
                  <c:v>841500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0-8247-AE2C-69E4F76037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500" b="1" dirty="0"/>
              <a:t>CAPÍTULOS ECONÓMICOS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803-8748-902E-587CF909879D}"/>
              </c:ext>
            </c:extLst>
          </c:dPt>
          <c:dPt>
            <c:idx val="2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803-8748-902E-587CF909879D}"/>
              </c:ext>
            </c:extLst>
          </c:dPt>
          <c:dPt>
            <c:idx val="3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803-8748-902E-587CF909879D}"/>
              </c:ext>
            </c:extLst>
          </c:dPt>
          <c:dPt>
            <c:idx val="4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803-8748-902E-587CF909879D}"/>
              </c:ext>
            </c:extLst>
          </c:dPt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55.6</c:v>
                </c:pt>
                <c:pt idx="1">
                  <c:v>48.8</c:v>
                </c:pt>
                <c:pt idx="2">
                  <c:v>0.4</c:v>
                </c:pt>
                <c:pt idx="3">
                  <c:v>29.5</c:v>
                </c:pt>
                <c:pt idx="4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3-8748-902E-587CF909879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>
              <a:glow>
                <a:schemeClr val="bg1"/>
              </a:glow>
            </a:effectLst>
          </c:spPr>
          <c:invertIfNegative val="0"/>
          <c:dPt>
            <c:idx val="1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E803-8748-902E-587CF909879D}"/>
              </c:ext>
            </c:extLst>
          </c:dPt>
          <c:dPt>
            <c:idx val="2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B-E803-8748-902E-587CF909879D}"/>
              </c:ext>
            </c:extLst>
          </c:dPt>
          <c:dPt>
            <c:idx val="3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E803-8748-902E-587CF909879D}"/>
              </c:ext>
            </c:extLst>
          </c:dPt>
          <c:dPt>
            <c:idx val="4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9-E803-8748-902E-587CF909879D}"/>
              </c:ext>
            </c:extLst>
          </c:dPt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52.6</c:v>
                </c:pt>
                <c:pt idx="1">
                  <c:v>47.6</c:v>
                </c:pt>
                <c:pt idx="2">
                  <c:v>0.9</c:v>
                </c:pt>
                <c:pt idx="3">
                  <c:v>29</c:v>
                </c:pt>
                <c:pt idx="4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3-8748-902E-587CF9098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966815"/>
        <c:axId val="397467967"/>
      </c:barChart>
      <c:catAx>
        <c:axId val="42096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7467967"/>
        <c:crosses val="autoZero"/>
        <c:auto val="1"/>
        <c:lblAlgn val="ctr"/>
        <c:lblOffset val="100"/>
        <c:noMultiLvlLbl val="0"/>
      </c:catAx>
      <c:valAx>
        <c:axId val="39746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096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500" b="1" dirty="0"/>
              <a:t>CAPÍTULOS ECONÓMICOS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87E-FB42-8E27-F9173D47EEE1}"/>
              </c:ext>
            </c:extLst>
          </c:dPt>
          <c:dPt>
            <c:idx val="3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E-FB42-8E27-F9173D47EEE1}"/>
              </c:ext>
            </c:extLst>
          </c:dPt>
          <c:dPt>
            <c:idx val="4"/>
            <c:invertIfNegative val="0"/>
            <c:bubble3D val="0"/>
            <c:spPr>
              <a:noFill/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7E-FB42-8E27-F9173D47EEE1}"/>
              </c:ext>
            </c:extLst>
          </c:dPt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55.6</c:v>
                </c:pt>
                <c:pt idx="1">
                  <c:v>48.8</c:v>
                </c:pt>
                <c:pt idx="2">
                  <c:v>0.4</c:v>
                </c:pt>
                <c:pt idx="3">
                  <c:v>29.5</c:v>
                </c:pt>
                <c:pt idx="4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3-8748-902E-587CF909879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>
              <a:glow>
                <a:schemeClr val="bg1"/>
              </a:glow>
            </a:effectLst>
          </c:spPr>
          <c:invertIfNegative val="0"/>
          <c:dPt>
            <c:idx val="2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187E-FB42-8E27-F9173D47EEE1}"/>
              </c:ext>
            </c:extLst>
          </c:dPt>
          <c:dPt>
            <c:idx val="3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187E-FB42-8E27-F9173D47EEE1}"/>
              </c:ext>
            </c:extLst>
          </c:dPt>
          <c:dPt>
            <c:idx val="4"/>
            <c:invertIfNegative val="0"/>
            <c:bubble3D val="0"/>
            <c:spPr>
              <a:noFill/>
              <a:ln w="25400">
                <a:noFill/>
              </a:ln>
              <a:effectLst>
                <a:glow>
                  <a:schemeClr val="bg1"/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187E-FB42-8E27-F9173D47EEE1}"/>
              </c:ext>
            </c:extLst>
          </c:dPt>
          <c:cat>
            <c:strRef>
              <c:f>Hoja1!$A$2:$A$6</c:f>
              <c:strCache>
                <c:ptCount val="5"/>
                <c:pt idx="0">
                  <c:v>PERSONAL</c:v>
                </c:pt>
                <c:pt idx="1">
                  <c:v>BIENES Y SERVICIOS</c:v>
                </c:pt>
                <c:pt idx="2">
                  <c:v>GASTOS FINANCIEROS</c:v>
                </c:pt>
                <c:pt idx="3">
                  <c:v>TRANSFERENCIAS CORRIENTES</c:v>
                </c:pt>
                <c:pt idx="4">
                  <c:v>PASIVOS FINANCIEROS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52.6</c:v>
                </c:pt>
                <c:pt idx="1">
                  <c:v>47.6</c:v>
                </c:pt>
                <c:pt idx="2">
                  <c:v>0.9</c:v>
                </c:pt>
                <c:pt idx="3">
                  <c:v>29</c:v>
                </c:pt>
                <c:pt idx="4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3-8748-902E-587CF9098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966815"/>
        <c:axId val="397467967"/>
      </c:barChart>
      <c:catAx>
        <c:axId val="42096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7467967"/>
        <c:crosses val="autoZero"/>
        <c:auto val="1"/>
        <c:lblAlgn val="ctr"/>
        <c:lblOffset val="100"/>
        <c:noMultiLvlLbl val="0"/>
      </c:catAx>
      <c:valAx>
        <c:axId val="397467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096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spc="0" normalizeH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9T20:51:40.67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0.13768</cdr:x>
      <cdr:y>0.23109</cdr:y>
    </cdr:from>
    <cdr:to>
      <cdr:x>0.19119</cdr:x>
      <cdr:y>0.27635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1447800" y="1414138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52,6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0.13768</cdr:x>
      <cdr:y>0.23109</cdr:y>
    </cdr:from>
    <cdr:to>
      <cdr:x>0.19119</cdr:x>
      <cdr:y>0.27635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1447800" y="1414138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52,6</a:t>
          </a:r>
        </a:p>
      </cdr:txBody>
    </cdr:sp>
  </cdr:relSizeAnchor>
  <cdr:relSizeAnchor xmlns:cdr="http://schemas.openxmlformats.org/drawingml/2006/chartDrawing">
    <cdr:from>
      <cdr:x>0.27127</cdr:x>
      <cdr:y>0.26117</cdr:y>
    </cdr:from>
    <cdr:to>
      <cdr:x>0.32479</cdr:x>
      <cdr:y>0.30644</cdr:y>
    </cdr:to>
    <cdr:sp macro="" textlink="">
      <cdr:nvSpPr>
        <cdr:cNvPr id="3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2852615" y="1598246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48,8</a:t>
          </a:r>
        </a:p>
      </cdr:txBody>
    </cdr:sp>
  </cdr:relSizeAnchor>
  <cdr:relSizeAnchor xmlns:cdr="http://schemas.openxmlformats.org/drawingml/2006/chartDrawing">
    <cdr:from>
      <cdr:x>0.32813</cdr:x>
      <cdr:y>0.28225</cdr:y>
    </cdr:from>
    <cdr:to>
      <cdr:x>0.38164</cdr:x>
      <cdr:y>0.32751</cdr:y>
    </cdr:to>
    <cdr:sp macro="" textlink="">
      <cdr:nvSpPr>
        <cdr:cNvPr id="4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3450492" y="1727200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47,6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0.13768</cdr:x>
      <cdr:y>0.23109</cdr:y>
    </cdr:from>
    <cdr:to>
      <cdr:x>0.19119</cdr:x>
      <cdr:y>0.27635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1447800" y="1414138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52,6</a:t>
          </a:r>
        </a:p>
      </cdr:txBody>
    </cdr:sp>
  </cdr:relSizeAnchor>
  <cdr:relSizeAnchor xmlns:cdr="http://schemas.openxmlformats.org/drawingml/2006/chartDrawing">
    <cdr:from>
      <cdr:x>0.27127</cdr:x>
      <cdr:y>0.26117</cdr:y>
    </cdr:from>
    <cdr:to>
      <cdr:x>0.32479</cdr:x>
      <cdr:y>0.30644</cdr:y>
    </cdr:to>
    <cdr:sp macro="" textlink="">
      <cdr:nvSpPr>
        <cdr:cNvPr id="3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2852615" y="1598246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48,8</a:t>
          </a:r>
        </a:p>
      </cdr:txBody>
    </cdr:sp>
  </cdr:relSizeAnchor>
  <cdr:relSizeAnchor xmlns:cdr="http://schemas.openxmlformats.org/drawingml/2006/chartDrawing">
    <cdr:from>
      <cdr:x>0.32813</cdr:x>
      <cdr:y>0.28225</cdr:y>
    </cdr:from>
    <cdr:to>
      <cdr:x>0.38164</cdr:x>
      <cdr:y>0.32751</cdr:y>
    </cdr:to>
    <cdr:sp macro="" textlink="">
      <cdr:nvSpPr>
        <cdr:cNvPr id="4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3450492" y="1727200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47,6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0.13768</cdr:x>
      <cdr:y>0.23109</cdr:y>
    </cdr:from>
    <cdr:to>
      <cdr:x>0.19119</cdr:x>
      <cdr:y>0.27635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1447800" y="1414138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52,6</a:t>
          </a:r>
        </a:p>
      </cdr:txBody>
    </cdr:sp>
  </cdr:relSizeAnchor>
  <cdr:relSizeAnchor xmlns:cdr="http://schemas.openxmlformats.org/drawingml/2006/chartDrawing">
    <cdr:from>
      <cdr:x>0.27127</cdr:x>
      <cdr:y>0.26117</cdr:y>
    </cdr:from>
    <cdr:to>
      <cdr:x>0.32479</cdr:x>
      <cdr:y>0.30644</cdr:y>
    </cdr:to>
    <cdr:sp macro="" textlink="">
      <cdr:nvSpPr>
        <cdr:cNvPr id="3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2852615" y="1598246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48,8</a:t>
          </a:r>
        </a:p>
      </cdr:txBody>
    </cdr:sp>
  </cdr:relSizeAnchor>
  <cdr:relSizeAnchor xmlns:cdr="http://schemas.openxmlformats.org/drawingml/2006/chartDrawing">
    <cdr:from>
      <cdr:x>0.32813</cdr:x>
      <cdr:y>0.28225</cdr:y>
    </cdr:from>
    <cdr:to>
      <cdr:x>0.38164</cdr:x>
      <cdr:y>0.32751</cdr:y>
    </cdr:to>
    <cdr:sp macro="" textlink="">
      <cdr:nvSpPr>
        <cdr:cNvPr id="4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3450492" y="1727200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47,6</a:t>
          </a:r>
        </a:p>
      </cdr:txBody>
    </cdr:sp>
  </cdr:relSizeAnchor>
  <cdr:relSizeAnchor xmlns:cdr="http://schemas.openxmlformats.org/drawingml/2006/chartDrawing">
    <cdr:from>
      <cdr:x>0.71163</cdr:x>
      <cdr:y>0.5</cdr:y>
    </cdr:from>
    <cdr:to>
      <cdr:x>0.76514</cdr:x>
      <cdr:y>0.54527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7483231" y="3059723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29</a:t>
          </a:r>
        </a:p>
      </cdr:txBody>
    </cdr:sp>
  </cdr:relSizeAnchor>
  <cdr:relSizeAnchor xmlns:cdr="http://schemas.openxmlformats.org/drawingml/2006/chartDrawing">
    <cdr:from>
      <cdr:x>0.65032</cdr:x>
      <cdr:y>0.47737</cdr:y>
    </cdr:from>
    <cdr:to>
      <cdr:x>0.70383</cdr:x>
      <cdr:y>0.52263</cdr:y>
    </cdr:to>
    <cdr:sp macro="" textlink="">
      <cdr:nvSpPr>
        <cdr:cNvPr id="6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6838461" y="2921223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29,5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0.13768</cdr:x>
      <cdr:y>0.23109</cdr:y>
    </cdr:from>
    <cdr:to>
      <cdr:x>0.19119</cdr:x>
      <cdr:y>0.27635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1447800" y="1414138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52,6</a:t>
          </a:r>
        </a:p>
      </cdr:txBody>
    </cdr:sp>
  </cdr:relSizeAnchor>
  <cdr:relSizeAnchor xmlns:cdr="http://schemas.openxmlformats.org/drawingml/2006/chartDrawing">
    <cdr:from>
      <cdr:x>0.27127</cdr:x>
      <cdr:y>0.26117</cdr:y>
    </cdr:from>
    <cdr:to>
      <cdr:x>0.32479</cdr:x>
      <cdr:y>0.30644</cdr:y>
    </cdr:to>
    <cdr:sp macro="" textlink="">
      <cdr:nvSpPr>
        <cdr:cNvPr id="3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2852615" y="1598246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48,8</a:t>
          </a:r>
        </a:p>
      </cdr:txBody>
    </cdr:sp>
  </cdr:relSizeAnchor>
  <cdr:relSizeAnchor xmlns:cdr="http://schemas.openxmlformats.org/drawingml/2006/chartDrawing">
    <cdr:from>
      <cdr:x>0.32813</cdr:x>
      <cdr:y>0.28225</cdr:y>
    </cdr:from>
    <cdr:to>
      <cdr:x>0.38164</cdr:x>
      <cdr:y>0.32751</cdr:y>
    </cdr:to>
    <cdr:sp macro="" textlink="">
      <cdr:nvSpPr>
        <cdr:cNvPr id="4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3450492" y="1727200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47,6</a:t>
          </a:r>
        </a:p>
      </cdr:txBody>
    </cdr:sp>
  </cdr:relSizeAnchor>
  <cdr:relSizeAnchor xmlns:cdr="http://schemas.openxmlformats.org/drawingml/2006/chartDrawing">
    <cdr:from>
      <cdr:x>0.71163</cdr:x>
      <cdr:y>0.5</cdr:y>
    </cdr:from>
    <cdr:to>
      <cdr:x>0.76514</cdr:x>
      <cdr:y>0.54527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7483231" y="3059723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29</a:t>
          </a:r>
        </a:p>
      </cdr:txBody>
    </cdr:sp>
  </cdr:relSizeAnchor>
  <cdr:relSizeAnchor xmlns:cdr="http://schemas.openxmlformats.org/drawingml/2006/chartDrawing">
    <cdr:from>
      <cdr:x>0.65032</cdr:x>
      <cdr:y>0.47737</cdr:y>
    </cdr:from>
    <cdr:to>
      <cdr:x>0.70383</cdr:x>
      <cdr:y>0.52263</cdr:y>
    </cdr:to>
    <cdr:sp macro="" textlink="">
      <cdr:nvSpPr>
        <cdr:cNvPr id="6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6838461" y="2921223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29,5</a:t>
          </a:r>
        </a:p>
      </cdr:txBody>
    </cdr:sp>
  </cdr:relSizeAnchor>
  <cdr:relSizeAnchor xmlns:cdr="http://schemas.openxmlformats.org/drawingml/2006/chartDrawing">
    <cdr:from>
      <cdr:x>0.84318</cdr:x>
      <cdr:y>0.71328</cdr:y>
    </cdr:from>
    <cdr:to>
      <cdr:x>0.89669</cdr:x>
      <cdr:y>0.75855</cdr:y>
    </cdr:to>
    <cdr:sp macro="" textlink="">
      <cdr:nvSpPr>
        <cdr:cNvPr id="7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8866554" y="4364891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9,9</a:t>
          </a:r>
        </a:p>
      </cdr:txBody>
    </cdr:sp>
  </cdr:relSizeAnchor>
  <cdr:relSizeAnchor xmlns:cdr="http://schemas.openxmlformats.org/drawingml/2006/chartDrawing">
    <cdr:from>
      <cdr:x>0.89558</cdr:x>
      <cdr:y>0.73627</cdr:y>
    </cdr:from>
    <cdr:to>
      <cdr:x>0.94909</cdr:x>
      <cdr:y>0.78154</cdr:y>
    </cdr:to>
    <cdr:sp macro="" textlink="">
      <cdr:nvSpPr>
        <cdr:cNvPr id="8" name="CuadroTexto 4">
          <a:extLst xmlns:a="http://schemas.openxmlformats.org/drawingml/2006/main">
            <a:ext uri="{FF2B5EF4-FFF2-40B4-BE49-F238E27FC236}">
              <a16:creationId xmlns:a16="http://schemas.microsoft.com/office/drawing/2014/main" id="{99C7BA59-F189-5846-A028-5D8C8E916096}"/>
            </a:ext>
          </a:extLst>
        </cdr:cNvPr>
        <cdr:cNvSpPr txBox="1"/>
      </cdr:nvSpPr>
      <cdr:spPr>
        <a:xfrm xmlns:a="http://schemas.openxmlformats.org/drawingml/2006/main">
          <a:off x="9417538" y="4505568"/>
          <a:ext cx="56270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b="1" dirty="0"/>
            <a:t>10,7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A11C7-966C-49E1-A50E-DA2791AAA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231AC8-0D52-41BA-9914-3A2A7C4D5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36A85-E189-4249-91E2-B515F194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7F7015-654B-42A1-8D9E-511C026A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75622C-2BD6-47CE-95E8-59EA2B1F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29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24BD8-4476-499A-BEE5-89CF679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A7141B-987E-4DCD-9D63-B5BACD455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3BF9C-8260-465D-9516-DBA12B94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AAF5B-D7AD-4A53-9742-2B14CF4D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F68A0E-B984-48A3-9424-C6767DEC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1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C72FED-0670-436A-AF81-A9417CE28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811568-3708-4CC2-9BE6-5CBB72B95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B124D8-7B60-4C5A-875A-F51C41E8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326FDB-C65A-4962-8C20-B9E9D549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50AB7-E2E6-45F6-B273-5541363D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30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54D4E-4194-4D82-9D85-F65F14F5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43331-5501-442D-8603-F5870E2E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6BB45-07F5-4CF1-ADF4-65964FEE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C8CEA-5C8C-46B5-AA67-F9CF0305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B41AEC-FAF3-48B6-AAC5-CECDC2B2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3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657EC-07BF-487C-BBE8-BF1AE69DF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611744-32A5-4913-BF79-FFFF97945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EC265-699D-4DD7-AE1C-5D772100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8A1D1-137D-4EDA-AAA9-5E047B83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2421E-5193-49B2-AB44-D1E851E6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99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ECE46-F80F-4B2A-BB0C-6B914DE7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CFC92-5A22-4486-8E00-E5385CF87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1FD098-0355-4FC9-9D5A-C83860914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032BED-3B3D-4948-A73D-879000CA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05FF5C-B0BA-4160-ACE2-3178FD33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E9A71E-BFD3-4DCD-89B0-1583BD5B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48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43F9-6D41-4B0A-83BC-8BAAE6F3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A5181D-263F-4128-B185-DD44E993A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920466-0566-4E37-A347-76BA3AC3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1154ED-D69F-4E6D-9A70-030210383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523B70-4AF5-478F-961D-7099DE721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8A44C1-FC83-4CB7-9654-DFE1240F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8FB161-60B3-4B49-A90C-1BCB549B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FCD8DD-F5DD-410B-98FF-5A009552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67E7A-6E82-49FC-8CBF-C483743DE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E92013-98DE-4551-848E-A588F04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CFB0A7-1E6E-470F-9B92-0E24946C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F7296A-2D3D-4FBB-AED2-937B1A3B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16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71F739-A728-4AD1-8A52-2980428F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570330-56F2-4BB5-9A61-48C68028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57B44E-0365-4D7A-BDFB-4C8E8346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47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27806-66C1-4166-8574-58ADFB46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726852-B866-42BE-976C-C2A7D8302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47B5D-4D68-4A80-9FFD-1F2866BAC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6C7106-6323-4F79-AF19-00CF4A77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CC94C3-8DC8-4362-95DB-9907A727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55B0B4-40A8-4A13-B97A-BBB7FEE9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02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2B62C-1F47-4744-9932-778DC551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3B9915-D921-4A38-87C7-9F15CAC7D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C38966-FEDA-4FF8-B275-2B845E978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339B5E-B562-4178-8755-D58340CEB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D475B4-EC0F-4444-8D9C-2BCB7EC2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A0E06A-D4A8-4E71-BC86-86958BE7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98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83E200-B968-4B4E-8E30-8D196B5C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68D10B-226B-40C6-A74C-CC27F8DFB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4ECBC2-B10C-4EE7-ABFE-06E57D2D9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0249-D63C-4E5C-B172-87589B2C34E4}" type="datetimeFigureOut">
              <a:rPr lang="es-ES" smtClean="0"/>
              <a:t>20/02/2020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19A84B-B8F1-40D9-9C7A-21110B89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3606F3-F006-4483-86BD-1D624D95E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30D6-04BF-47A3-B8DA-63BB3D21D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8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76817D-E543-8048-9214-3DDD9EB4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198966" y="131233"/>
            <a:ext cx="11794067" cy="6595533"/>
          </a:xfrm>
          <a:prstGeom prst="rect">
            <a:avLst/>
          </a:prstGeom>
          <a:scene3d>
            <a:camera prst="orthographicFront"/>
            <a:lightRig rig="threePt" dir="t"/>
          </a:scene3d>
          <a:sp3d contourW="107950">
            <a:contourClr>
              <a:srgbClr val="FFFF0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CC4F3D0-CC3C-E74F-A17D-5207833FED7E}"/>
              </a:ext>
            </a:extLst>
          </p:cNvPr>
          <p:cNvSpPr txBox="1"/>
          <p:nvPr/>
        </p:nvSpPr>
        <p:spPr>
          <a:xfrm>
            <a:off x="747300" y="704884"/>
            <a:ext cx="10507133" cy="5170646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es-ES" sz="3000" b="1" dirty="0"/>
          </a:p>
          <a:p>
            <a:r>
              <a:rPr lang="es-ES" sz="4000" b="1" dirty="0"/>
              <a:t>P R E S U P U E S T O S   G E N E R A L E S   2 0 2 0</a:t>
            </a:r>
          </a:p>
          <a:p>
            <a:r>
              <a:rPr lang="es-ES" sz="4000" b="1" dirty="0"/>
              <a:t> </a:t>
            </a:r>
          </a:p>
          <a:p>
            <a:endParaRPr lang="es-ES" sz="3000" b="1" dirty="0"/>
          </a:p>
          <a:p>
            <a:endParaRPr lang="es-ES" sz="3000" b="1" dirty="0"/>
          </a:p>
          <a:p>
            <a:endParaRPr lang="es-ES" sz="3000" b="1" dirty="0"/>
          </a:p>
          <a:p>
            <a:endParaRPr lang="es-ES" sz="3000" b="1" dirty="0"/>
          </a:p>
          <a:p>
            <a:endParaRPr lang="es-ES" sz="3000" b="1" dirty="0"/>
          </a:p>
          <a:p>
            <a:endParaRPr lang="es-ES" sz="3500" b="1" dirty="0"/>
          </a:p>
          <a:p>
            <a:r>
              <a:rPr lang="es-ES" sz="3500" b="1" dirty="0"/>
              <a:t>           A Y U N T A M I E N T O   D E   A L B A C E T E</a:t>
            </a:r>
          </a:p>
        </p:txBody>
      </p:sp>
      <p:pic>
        <p:nvPicPr>
          <p:cNvPr id="5" name="Imagen 4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A6BA4DAC-891F-49C5-A4BC-845FEFE26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5" r="39782" b="22191"/>
          <a:stretch/>
        </p:blipFill>
        <p:spPr>
          <a:xfrm>
            <a:off x="5401730" y="2680968"/>
            <a:ext cx="1198275" cy="1738632"/>
          </a:xfrm>
          <a:prstGeom prst="rect">
            <a:avLst/>
          </a:prstGeom>
          <a:noFill/>
          <a:ln w="44450">
            <a:solidFill>
              <a:srgbClr val="FFFF00"/>
            </a:solidFill>
          </a:ln>
          <a:effectLst>
            <a:reflection stA="47000" endPos="0" dir="5400000" sy="-100000" algn="bl" rotWithShape="0"/>
            <a:softEdge rad="0"/>
          </a:effectLst>
          <a:scene3d>
            <a:camera prst="orthographicFront"/>
            <a:lightRig rig="twoPt" dir="t"/>
          </a:scene3d>
        </p:spPr>
      </p:pic>
    </p:spTree>
    <p:extLst>
      <p:ext uri="{BB962C8B-B14F-4D97-AF65-F5344CB8AC3E}">
        <p14:creationId xmlns:p14="http://schemas.microsoft.com/office/powerpoint/2010/main" val="426125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480CDD-32A5-E147-A0C9-1DEEE02B0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545FC5D-ABF3-EB4D-A732-699C9823C2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192647"/>
              </p:ext>
            </p:extLst>
          </p:nvPr>
        </p:nvGraphicFramePr>
        <p:xfrm>
          <a:off x="252046" y="205153"/>
          <a:ext cx="11687907" cy="644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967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76817D-E543-8048-9214-3DDD9EB4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198966" y="131233"/>
            <a:ext cx="11794067" cy="6595533"/>
          </a:xfrm>
          <a:prstGeom prst="rect">
            <a:avLst/>
          </a:prstGeom>
          <a:scene3d>
            <a:camera prst="orthographicFront"/>
            <a:lightRig rig="threePt" dir="t"/>
          </a:scene3d>
          <a:sp3d contourW="107950">
            <a:contourClr>
              <a:srgbClr val="FFFF00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45205EE-F533-414A-98FD-3444760F3B3E}"/>
              </a:ext>
            </a:extLst>
          </p:cNvPr>
          <p:cNvSpPr/>
          <p:nvPr/>
        </p:nvSpPr>
        <p:spPr>
          <a:xfrm>
            <a:off x="506186" y="2530929"/>
            <a:ext cx="11217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CAPÍTULOS ECONÓMICOS -</a:t>
            </a:r>
          </a:p>
        </p:txBody>
      </p:sp>
    </p:spTree>
    <p:extLst>
      <p:ext uri="{BB962C8B-B14F-4D97-AF65-F5344CB8AC3E}">
        <p14:creationId xmlns:p14="http://schemas.microsoft.com/office/powerpoint/2010/main" val="2436384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007952-077E-3446-BFBE-7923AAB9A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421501"/>
              </p:ext>
            </p:extLst>
          </p:nvPr>
        </p:nvGraphicFramePr>
        <p:xfrm>
          <a:off x="838200" y="363414"/>
          <a:ext cx="10515600" cy="611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9C7BA59-F189-5846-A028-5D8C8E916096}"/>
              </a:ext>
            </a:extLst>
          </p:cNvPr>
          <p:cNvSpPr txBox="1"/>
          <p:nvPr/>
        </p:nvSpPr>
        <p:spPr>
          <a:xfrm>
            <a:off x="1723292" y="1500553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55,6</a:t>
            </a:r>
          </a:p>
        </p:txBody>
      </p:sp>
    </p:spTree>
    <p:extLst>
      <p:ext uri="{BB962C8B-B14F-4D97-AF65-F5344CB8AC3E}">
        <p14:creationId xmlns:p14="http://schemas.microsoft.com/office/powerpoint/2010/main" val="23610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007952-077E-3446-BFBE-7923AAB9A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389624"/>
              </p:ext>
            </p:extLst>
          </p:nvPr>
        </p:nvGraphicFramePr>
        <p:xfrm>
          <a:off x="838200" y="363414"/>
          <a:ext cx="10515600" cy="611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9C7BA59-F189-5846-A028-5D8C8E916096}"/>
              </a:ext>
            </a:extLst>
          </p:cNvPr>
          <p:cNvSpPr txBox="1"/>
          <p:nvPr/>
        </p:nvSpPr>
        <p:spPr>
          <a:xfrm>
            <a:off x="1723292" y="1500553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55,6</a:t>
            </a:r>
          </a:p>
        </p:txBody>
      </p:sp>
    </p:spTree>
    <p:extLst>
      <p:ext uri="{BB962C8B-B14F-4D97-AF65-F5344CB8AC3E}">
        <p14:creationId xmlns:p14="http://schemas.microsoft.com/office/powerpoint/2010/main" val="313504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007952-077E-3446-BFBE-7923AAB9A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670320"/>
              </p:ext>
            </p:extLst>
          </p:nvPr>
        </p:nvGraphicFramePr>
        <p:xfrm>
          <a:off x="838200" y="363414"/>
          <a:ext cx="10515600" cy="611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9C7BA59-F189-5846-A028-5D8C8E916096}"/>
              </a:ext>
            </a:extLst>
          </p:cNvPr>
          <p:cNvSpPr txBox="1"/>
          <p:nvPr/>
        </p:nvSpPr>
        <p:spPr>
          <a:xfrm>
            <a:off x="1723292" y="1500553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55,6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743A03-4107-E34C-87AC-4AFF7802931F}"/>
              </a:ext>
            </a:extLst>
          </p:cNvPr>
          <p:cNvSpPr txBox="1"/>
          <p:nvPr/>
        </p:nvSpPr>
        <p:spPr>
          <a:xfrm>
            <a:off x="5627077" y="5076091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0,4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B61589-6F1E-6748-BBDD-EE9A085DE3EA}"/>
              </a:ext>
            </a:extLst>
          </p:cNvPr>
          <p:cNvSpPr txBox="1"/>
          <p:nvPr/>
        </p:nvSpPr>
        <p:spPr>
          <a:xfrm>
            <a:off x="6307015" y="5076090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0,9</a:t>
            </a:r>
          </a:p>
        </p:txBody>
      </p:sp>
    </p:spTree>
    <p:extLst>
      <p:ext uri="{BB962C8B-B14F-4D97-AF65-F5344CB8AC3E}">
        <p14:creationId xmlns:p14="http://schemas.microsoft.com/office/powerpoint/2010/main" val="252010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007952-077E-3446-BFBE-7923AAB9A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88002"/>
              </p:ext>
            </p:extLst>
          </p:nvPr>
        </p:nvGraphicFramePr>
        <p:xfrm>
          <a:off x="838200" y="363414"/>
          <a:ext cx="10515600" cy="611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9C7BA59-F189-5846-A028-5D8C8E916096}"/>
              </a:ext>
            </a:extLst>
          </p:cNvPr>
          <p:cNvSpPr txBox="1"/>
          <p:nvPr/>
        </p:nvSpPr>
        <p:spPr>
          <a:xfrm>
            <a:off x="1723292" y="1500553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55,6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743A03-4107-E34C-87AC-4AFF7802931F}"/>
              </a:ext>
            </a:extLst>
          </p:cNvPr>
          <p:cNvSpPr txBox="1"/>
          <p:nvPr/>
        </p:nvSpPr>
        <p:spPr>
          <a:xfrm>
            <a:off x="5627077" y="5076091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0,4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B61589-6F1E-6748-BBDD-EE9A085DE3EA}"/>
              </a:ext>
            </a:extLst>
          </p:cNvPr>
          <p:cNvSpPr txBox="1"/>
          <p:nvPr/>
        </p:nvSpPr>
        <p:spPr>
          <a:xfrm>
            <a:off x="6307015" y="5076090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0,9</a:t>
            </a:r>
          </a:p>
        </p:txBody>
      </p:sp>
    </p:spTree>
    <p:extLst>
      <p:ext uri="{BB962C8B-B14F-4D97-AF65-F5344CB8AC3E}">
        <p14:creationId xmlns:p14="http://schemas.microsoft.com/office/powerpoint/2010/main" val="132188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007952-077E-3446-BFBE-7923AAB9A7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63414"/>
          <a:ext cx="10515600" cy="6119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9C7BA59-F189-5846-A028-5D8C8E916096}"/>
              </a:ext>
            </a:extLst>
          </p:cNvPr>
          <p:cNvSpPr txBox="1"/>
          <p:nvPr/>
        </p:nvSpPr>
        <p:spPr>
          <a:xfrm>
            <a:off x="1723292" y="1500553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55,6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743A03-4107-E34C-87AC-4AFF7802931F}"/>
              </a:ext>
            </a:extLst>
          </p:cNvPr>
          <p:cNvSpPr txBox="1"/>
          <p:nvPr/>
        </p:nvSpPr>
        <p:spPr>
          <a:xfrm>
            <a:off x="5627077" y="5076091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0,4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B61589-6F1E-6748-BBDD-EE9A085DE3EA}"/>
              </a:ext>
            </a:extLst>
          </p:cNvPr>
          <p:cNvSpPr txBox="1"/>
          <p:nvPr/>
        </p:nvSpPr>
        <p:spPr>
          <a:xfrm>
            <a:off x="6307015" y="5076090"/>
            <a:ext cx="562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0,9</a:t>
            </a:r>
          </a:p>
        </p:txBody>
      </p:sp>
    </p:spTree>
    <p:extLst>
      <p:ext uri="{BB962C8B-B14F-4D97-AF65-F5344CB8AC3E}">
        <p14:creationId xmlns:p14="http://schemas.microsoft.com/office/powerpoint/2010/main" val="73996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76817D-E543-8048-9214-3DDD9EB4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198966" y="131233"/>
            <a:ext cx="11794067" cy="6595533"/>
          </a:xfrm>
          <a:prstGeom prst="rect">
            <a:avLst/>
          </a:prstGeom>
          <a:scene3d>
            <a:camera prst="orthographicFront"/>
            <a:lightRig rig="threePt" dir="t"/>
          </a:scene3d>
          <a:sp3d contourW="107950">
            <a:contourClr>
              <a:srgbClr val="FFFF00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45205EE-F533-414A-98FD-3444760F3B3E}"/>
              </a:ext>
            </a:extLst>
          </p:cNvPr>
          <p:cNvSpPr/>
          <p:nvPr/>
        </p:nvSpPr>
        <p:spPr>
          <a:xfrm>
            <a:off x="2917888" y="2530929"/>
            <a:ext cx="635622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ÁREAS  2020 -</a:t>
            </a:r>
          </a:p>
        </p:txBody>
      </p:sp>
    </p:spTree>
    <p:extLst>
      <p:ext uri="{BB962C8B-B14F-4D97-AF65-F5344CB8AC3E}">
        <p14:creationId xmlns:p14="http://schemas.microsoft.com/office/powerpoint/2010/main" val="35336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DA6DD5-5D65-4571-8999-56261FF3F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419672"/>
              </p:ext>
            </p:extLst>
          </p:nvPr>
        </p:nvGraphicFramePr>
        <p:xfrm>
          <a:off x="186267" y="247136"/>
          <a:ext cx="11794066" cy="641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287FAB-2277-DA4A-946F-68C88282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198966" y="131233"/>
            <a:ext cx="11794067" cy="6595533"/>
          </a:xfrm>
          <a:prstGeom prst="rect">
            <a:avLst/>
          </a:prstGeom>
          <a:scene3d>
            <a:camera prst="orthographicFront"/>
            <a:lightRig rig="threePt" dir="t"/>
          </a:scene3d>
          <a:sp3d contourW="107950">
            <a:contourClr>
              <a:srgbClr val="FFFF00"/>
            </a:contourClr>
          </a:sp3d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1F6461C-C27B-844F-9751-03096C5CDB49}"/>
              </a:ext>
            </a:extLst>
          </p:cNvPr>
          <p:cNvSpPr/>
          <p:nvPr/>
        </p:nvSpPr>
        <p:spPr>
          <a:xfrm>
            <a:off x="808889" y="3041316"/>
            <a:ext cx="1025769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Gracias por su atención -</a:t>
            </a:r>
          </a:p>
        </p:txBody>
      </p:sp>
      <p:sp>
        <p:nvSpPr>
          <p:cNvPr id="6" name="Cinta hacia arriba 5">
            <a:extLst>
              <a:ext uri="{FF2B5EF4-FFF2-40B4-BE49-F238E27FC236}">
                <a16:creationId xmlns:a16="http://schemas.microsoft.com/office/drawing/2014/main" id="{009FD6C8-CF98-8741-A4D8-263D0CCB13A6}"/>
              </a:ext>
            </a:extLst>
          </p:cNvPr>
          <p:cNvSpPr/>
          <p:nvPr/>
        </p:nvSpPr>
        <p:spPr>
          <a:xfrm>
            <a:off x="2860429" y="5322278"/>
            <a:ext cx="6154615" cy="293077"/>
          </a:xfrm>
          <a:prstGeom prst="ribbon2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56884AD0-8178-7D4F-8F73-DFAC64E4E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5" r="39782" b="22191"/>
          <a:stretch/>
        </p:blipFill>
        <p:spPr>
          <a:xfrm>
            <a:off x="5556105" y="780504"/>
            <a:ext cx="1079786" cy="1566711"/>
          </a:xfrm>
          <a:prstGeom prst="rect">
            <a:avLst/>
          </a:prstGeom>
          <a:noFill/>
          <a:ln w="44450">
            <a:solidFill>
              <a:srgbClr val="FFFF00"/>
            </a:solidFill>
          </a:ln>
          <a:effectLst>
            <a:reflection stA="47000" endPos="0" dir="5400000" sy="-100000" algn="bl" rotWithShape="0"/>
            <a:softEdge rad="0"/>
          </a:effectLst>
          <a:scene3d>
            <a:camera prst="orthographicFront"/>
            <a:lightRig rig="twoPt" dir="t"/>
          </a:scene3d>
        </p:spPr>
      </p:pic>
    </p:spTree>
    <p:extLst>
      <p:ext uri="{BB962C8B-B14F-4D97-AF65-F5344CB8AC3E}">
        <p14:creationId xmlns:p14="http://schemas.microsoft.com/office/powerpoint/2010/main" val="148060887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76817D-E543-8048-9214-3DDD9EB4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198966" y="131233"/>
            <a:ext cx="11794067" cy="6595533"/>
          </a:xfrm>
          <a:prstGeom prst="rect">
            <a:avLst/>
          </a:prstGeom>
          <a:scene3d>
            <a:camera prst="orthographicFront"/>
            <a:lightRig rig="threePt" dir="t"/>
          </a:scene3d>
          <a:sp3d contourW="107950">
            <a:contourClr>
              <a:srgbClr val="FFFF00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45205EE-F533-414A-98FD-3444760F3B3E}"/>
              </a:ext>
            </a:extLst>
          </p:cNvPr>
          <p:cNvSpPr/>
          <p:nvPr/>
        </p:nvSpPr>
        <p:spPr>
          <a:xfrm>
            <a:off x="2574988" y="2481944"/>
            <a:ext cx="704202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INGRESOS 2020 -</a:t>
            </a:r>
          </a:p>
        </p:txBody>
      </p:sp>
    </p:spTree>
    <p:extLst>
      <p:ext uri="{BB962C8B-B14F-4D97-AF65-F5344CB8AC3E}">
        <p14:creationId xmlns:p14="http://schemas.microsoft.com/office/powerpoint/2010/main" val="9838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DA6DD5-5D65-4571-8999-56261FF3F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157974"/>
              </p:ext>
            </p:extLst>
          </p:nvPr>
        </p:nvGraphicFramePr>
        <p:xfrm>
          <a:off x="186267" y="247136"/>
          <a:ext cx="11794066" cy="641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DA6DD5-5D65-4571-8999-56261FF3F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420216"/>
              </p:ext>
            </p:extLst>
          </p:nvPr>
        </p:nvGraphicFramePr>
        <p:xfrm>
          <a:off x="186267" y="247136"/>
          <a:ext cx="11794066" cy="641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39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DA6DD5-5D65-4571-8999-56261FF3F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058260"/>
              </p:ext>
            </p:extLst>
          </p:nvPr>
        </p:nvGraphicFramePr>
        <p:xfrm>
          <a:off x="186267" y="247136"/>
          <a:ext cx="11794066" cy="641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19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DA6DD5-5D65-4571-8999-56261FF3F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866614"/>
              </p:ext>
            </p:extLst>
          </p:nvPr>
        </p:nvGraphicFramePr>
        <p:xfrm>
          <a:off x="186267" y="247136"/>
          <a:ext cx="11794066" cy="641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9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DA6DD5-5D65-4571-8999-56261FF3F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986015"/>
              </p:ext>
            </p:extLst>
          </p:nvPr>
        </p:nvGraphicFramePr>
        <p:xfrm>
          <a:off x="186267" y="247136"/>
          <a:ext cx="11794066" cy="641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7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DA6DD5-5D65-4571-8999-56261FF3F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821418"/>
              </p:ext>
            </p:extLst>
          </p:nvPr>
        </p:nvGraphicFramePr>
        <p:xfrm>
          <a:off x="186267" y="247136"/>
          <a:ext cx="11794066" cy="641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D76817D-E543-8048-9214-3DDD9EB473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198966" y="131233"/>
            <a:ext cx="11794067" cy="6595533"/>
          </a:xfrm>
          <a:prstGeom prst="rect">
            <a:avLst/>
          </a:prstGeom>
          <a:scene3d>
            <a:camera prst="orthographicFront"/>
            <a:lightRig rig="threePt" dir="t"/>
          </a:scene3d>
          <a:sp3d contourW="107950">
            <a:contourClr>
              <a:srgbClr val="FFFF00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45205EE-F533-414A-98FD-3444760F3B3E}"/>
              </a:ext>
            </a:extLst>
          </p:cNvPr>
          <p:cNvSpPr/>
          <p:nvPr/>
        </p:nvSpPr>
        <p:spPr>
          <a:xfrm>
            <a:off x="1844025" y="2522765"/>
            <a:ext cx="850394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INVERSIONES  2020-</a:t>
            </a:r>
          </a:p>
        </p:txBody>
      </p:sp>
    </p:spTree>
    <p:extLst>
      <p:ext uri="{BB962C8B-B14F-4D97-AF65-F5344CB8AC3E}">
        <p14:creationId xmlns:p14="http://schemas.microsoft.com/office/powerpoint/2010/main" val="16307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2" id="{6282BC15-7148-4959-BEA8-0C2F6A467133}" vid="{49CA7185-89F1-4266-B43B-F65B235DD2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Plantilla2</Template>
  <TotalTime>490</TotalTime>
  <Words>183</Words>
  <Application>Microsoft Office PowerPoint</Application>
  <PresentationFormat>Panorámica</PresentationFormat>
  <Paragraphs>95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Hortelano Ortiz</dc:creator>
  <cp:lastModifiedBy>Lopez Ortega MJ</cp:lastModifiedBy>
  <cp:revision>80</cp:revision>
  <dcterms:created xsi:type="dcterms:W3CDTF">2019-12-11T07:41:04Z</dcterms:created>
  <dcterms:modified xsi:type="dcterms:W3CDTF">2020-02-20T21:36:22Z</dcterms:modified>
</cp:coreProperties>
</file>